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260" r:id="rId2"/>
  </p:sldIdLst>
  <p:sldSz cx="6858000" cy="9906000" type="A4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ji Horiuchi" initials="KH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61468" autoAdjust="0"/>
  </p:normalViewPr>
  <p:slideViewPr>
    <p:cSldViewPr snapToGrid="0" showGuides="1">
      <p:cViewPr>
        <p:scale>
          <a:sx n="150" d="100"/>
          <a:sy n="150" d="100"/>
        </p:scale>
        <p:origin x="-72" y="3018"/>
      </p:cViewPr>
      <p:guideLst>
        <p:guide orient="horz" pos="237"/>
        <p:guide orient="horz" pos="6023"/>
        <p:guide pos="346"/>
        <p:guide pos="4292"/>
      </p:guideLst>
    </p:cSldViewPr>
  </p:slideViewPr>
  <p:outlineViewPr>
    <p:cViewPr>
      <p:scale>
        <a:sx n="33" d="100"/>
        <a:sy n="33" d="100"/>
      </p:scale>
      <p:origin x="0" y="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270" y="-114"/>
      </p:cViewPr>
      <p:guideLst>
        <p:guide orient="horz" pos="3132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8363" y="746125"/>
            <a:ext cx="2581275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202"/>
            <a:ext cx="5486400" cy="44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06AF939-EB17-4753-B2EF-0772F94E2CF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6AF939-EB17-4753-B2EF-0772F94E2CF0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"/>
          <p:cNvGraphicFramePr>
            <a:graphicFrameLocks/>
          </p:cNvGraphicFramePr>
          <p:nvPr userDrawn="1"/>
        </p:nvGraphicFramePr>
        <p:xfrm>
          <a:off x="549275" y="1023910"/>
          <a:ext cx="6264275" cy="850752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6264275"/>
              </a:tblGrid>
              <a:tr h="214315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■</a:t>
                      </a:r>
                      <a:r>
                        <a:rPr kumimoji="1" lang="en-US" altLang="ja-JP" sz="1000" baseline="0" dirty="0" smtClean="0"/>
                        <a:t> </a:t>
                      </a:r>
                      <a:r>
                        <a:rPr kumimoji="1" lang="ja-JP" altLang="en-US" sz="1000" dirty="0" smtClean="0"/>
                        <a:t>めざすべき目的の再定義</a:t>
                      </a:r>
                      <a:endParaRPr kumimoji="1" lang="ja-JP" altLang="en-US" sz="1000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1 [</a:t>
                      </a:r>
                      <a:r>
                        <a:rPr kumimoji="1" lang="ja-JP" altLang="en-US" sz="1000" dirty="0" smtClean="0"/>
                        <a:t>将来像</a:t>
                      </a:r>
                      <a:r>
                        <a:rPr kumimoji="1" lang="en-US" altLang="ja-JP" sz="1000" dirty="0" smtClean="0"/>
                        <a:t>] </a:t>
                      </a:r>
                      <a:r>
                        <a:rPr kumimoji="1" lang="ja-JP" altLang="en-US" sz="1000" dirty="0" smtClean="0"/>
                        <a:t>ありたい姿は何か？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2</a:t>
                      </a:r>
                      <a:r>
                        <a:rPr kumimoji="1" lang="ja-JP" altLang="en-US" sz="1000" dirty="0" smtClean="0"/>
                        <a:t> </a:t>
                      </a:r>
                      <a:r>
                        <a:rPr kumimoji="1" lang="en-US" altLang="ja-JP" sz="1000" dirty="0" smtClean="0"/>
                        <a:t>[</a:t>
                      </a:r>
                      <a:r>
                        <a:rPr kumimoji="1" lang="ja-JP" altLang="en-US" sz="1000" dirty="0" smtClean="0"/>
                        <a:t>価値観</a:t>
                      </a:r>
                      <a:r>
                        <a:rPr kumimoji="1" lang="en-US" altLang="ja-JP" sz="1000" dirty="0" smtClean="0"/>
                        <a:t>]</a:t>
                      </a:r>
                      <a:r>
                        <a:rPr kumimoji="1" lang="ja-JP" altLang="en-US" sz="1000" dirty="0" smtClean="0"/>
                        <a:t>なぜ、その将来像なのか？真に重要なのは何か？</a:t>
                      </a:r>
                      <a:endParaRPr kumimoji="1" lang="en-US" altLang="ja-JP" sz="1000" dirty="0" smtClean="0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3 [</a:t>
                      </a:r>
                      <a:r>
                        <a:rPr kumimoji="1" lang="ja-JP" altLang="en-US" sz="1000" dirty="0" smtClean="0"/>
                        <a:t>目標</a:t>
                      </a:r>
                      <a:r>
                        <a:rPr kumimoji="1" lang="en-US" altLang="ja-JP" sz="1000" dirty="0" smtClean="0"/>
                        <a:t>] </a:t>
                      </a:r>
                      <a:r>
                        <a:rPr kumimoji="1" lang="ja-JP" altLang="en-US" sz="1000" dirty="0" smtClean="0"/>
                        <a:t>具体的な到達点はどこか？（ステップ</a:t>
                      </a:r>
                      <a:r>
                        <a:rPr kumimoji="1" lang="en-US" altLang="ja-JP" sz="1000" dirty="0" smtClean="0"/>
                        <a:t>1</a:t>
                      </a:r>
                      <a:r>
                        <a:rPr kumimoji="1" lang="ja-JP" altLang="en-US" sz="1000" dirty="0" err="1" smtClean="0"/>
                        <a:t>、</a:t>
                      </a:r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2</a:t>
                      </a:r>
                      <a:r>
                        <a:rPr kumimoji="1" lang="ja-JP" altLang="en-US" sz="1000" dirty="0" smtClean="0"/>
                        <a:t>）</a:t>
                      </a:r>
                      <a:endParaRPr kumimoji="1" lang="en-US" altLang="ja-JP" sz="1000" dirty="0" smtClean="0"/>
                    </a:p>
                  </a:txBody>
                  <a:tcPr/>
                </a:tc>
              </a:tr>
              <a:tr h="220508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■</a:t>
                      </a:r>
                      <a:r>
                        <a:rPr kumimoji="1" lang="en-US" altLang="ja-JP" sz="1000" baseline="0" dirty="0" smtClean="0"/>
                        <a:t> </a:t>
                      </a:r>
                      <a:r>
                        <a:rPr kumimoji="1" lang="ja-JP" altLang="en-US" sz="1000" dirty="0" smtClean="0"/>
                        <a:t>解くべき課題の定義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4 [</a:t>
                      </a:r>
                      <a:r>
                        <a:rPr kumimoji="1" lang="ja-JP" altLang="en-US" sz="1000" dirty="0" smtClean="0"/>
                        <a:t>分析</a:t>
                      </a:r>
                      <a:r>
                        <a:rPr kumimoji="1" lang="en-US" altLang="ja-JP" sz="1000" dirty="0" smtClean="0"/>
                        <a:t>] </a:t>
                      </a:r>
                      <a:r>
                        <a:rPr kumimoji="1" lang="ja-JP" altLang="en-US" sz="1000" dirty="0" smtClean="0"/>
                        <a:t>目標と現状とのギャップはどこにあるのか？（ステップ</a:t>
                      </a:r>
                      <a:r>
                        <a:rPr kumimoji="1" lang="en-US" altLang="ja-JP" sz="1000" dirty="0" smtClean="0"/>
                        <a:t>3</a:t>
                      </a:r>
                      <a:r>
                        <a:rPr kumimoji="1" lang="ja-JP" altLang="en-US" sz="1000" dirty="0" err="1" smtClean="0"/>
                        <a:t>、</a:t>
                      </a:r>
                      <a:r>
                        <a:rPr kumimoji="1" lang="ja-JP" altLang="en-US" sz="1000" dirty="0" smtClean="0"/>
                        <a:t>現状）</a:t>
                      </a:r>
                      <a:endParaRPr kumimoji="1" lang="en-US" altLang="ja-JP" sz="1000" dirty="0" smtClean="0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5 [</a:t>
                      </a:r>
                      <a:r>
                        <a:rPr kumimoji="1" lang="ja-JP" altLang="en-US" sz="1000" dirty="0" smtClean="0"/>
                        <a:t>推察</a:t>
                      </a:r>
                      <a:r>
                        <a:rPr kumimoji="1" lang="en-US" altLang="ja-JP" sz="1000" dirty="0" smtClean="0"/>
                        <a:t>] </a:t>
                      </a:r>
                      <a:r>
                        <a:rPr kumimoji="1" lang="ja-JP" altLang="en-US" sz="1000" dirty="0" smtClean="0"/>
                        <a:t>そのギャップは何によって生じているのか？（ステップ</a:t>
                      </a:r>
                      <a:r>
                        <a:rPr kumimoji="1" lang="en-US" altLang="ja-JP" sz="1000" dirty="0" smtClean="0"/>
                        <a:t>4</a:t>
                      </a:r>
                      <a:r>
                        <a:rPr kumimoji="1" lang="ja-JP" altLang="en-US" sz="1000" dirty="0" smtClean="0"/>
                        <a:t>）</a:t>
                      </a:r>
                      <a:endParaRPr kumimoji="1" lang="en-US" altLang="ja-JP" sz="1000" dirty="0" smtClean="0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6 [</a:t>
                      </a:r>
                      <a:r>
                        <a:rPr kumimoji="1" lang="ja-JP" altLang="en-US" sz="1000" dirty="0" smtClean="0"/>
                        <a:t>課題</a:t>
                      </a:r>
                      <a:r>
                        <a:rPr kumimoji="1" lang="en-US" altLang="ja-JP" sz="1000" dirty="0" smtClean="0"/>
                        <a:t>] </a:t>
                      </a:r>
                      <a:r>
                        <a:rPr kumimoji="1" lang="ja-JP" altLang="en-US" sz="1000" dirty="0" smtClean="0"/>
                        <a:t>目標達成のために乗り越えるべき壁は何か？（ステップ</a:t>
                      </a:r>
                      <a:r>
                        <a:rPr kumimoji="1" lang="en-US" altLang="ja-JP" sz="1000" dirty="0" smtClean="0"/>
                        <a:t>3</a:t>
                      </a:r>
                      <a:r>
                        <a:rPr kumimoji="1" lang="ja-JP" altLang="en-US" sz="1000" dirty="0" err="1" smtClean="0"/>
                        <a:t>、</a:t>
                      </a:r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4</a:t>
                      </a:r>
                      <a:r>
                        <a:rPr kumimoji="1" lang="ja-JP" altLang="en-US" sz="1000" dirty="0" err="1" smtClean="0"/>
                        <a:t>、</a:t>
                      </a:r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5</a:t>
                      </a:r>
                      <a:r>
                        <a:rPr kumimoji="1" lang="ja-JP" altLang="en-US" sz="1000" dirty="0" smtClean="0"/>
                        <a:t>）</a:t>
                      </a:r>
                      <a:endParaRPr kumimoji="1" lang="en-US" altLang="ja-JP" sz="1000" dirty="0" smtClean="0"/>
                    </a:p>
                  </a:txBody>
                  <a:tcPr/>
                </a:tc>
              </a:tr>
              <a:tr h="226701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■ 解決策の実行と学習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7 [</a:t>
                      </a:r>
                      <a:r>
                        <a:rPr kumimoji="1" lang="ja-JP" altLang="en-US" sz="1000" dirty="0" smtClean="0"/>
                        <a:t>選択肢</a:t>
                      </a:r>
                      <a:r>
                        <a:rPr kumimoji="1" lang="en-US" altLang="ja-JP" sz="1000" dirty="0" smtClean="0"/>
                        <a:t>]</a:t>
                      </a:r>
                      <a:r>
                        <a:rPr kumimoji="1" lang="ja-JP" altLang="en-US" sz="1000" dirty="0" smtClean="0"/>
                        <a:t>課題解決のために何ができ得るか？どれを選ぶか？（ステップ</a:t>
                      </a:r>
                      <a:r>
                        <a:rPr kumimoji="1" lang="en-US" altLang="ja-JP" sz="1000" dirty="0" smtClean="0"/>
                        <a:t>6</a:t>
                      </a:r>
                      <a:r>
                        <a:rPr kumimoji="1" lang="ja-JP" altLang="en-US" sz="1000" dirty="0" smtClean="0"/>
                        <a:t>）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kern="1200" dirty="0" smtClean="0">
                        <a:solidFill>
                          <a:schemeClr val="tx1"/>
                        </a:solidFill>
                        <a:latin typeface="ＭＳ 明朝" pitchFamily="17" charset="-128"/>
                        <a:ea typeface="ＭＳ 明朝" pitchFamily="17" charset="-128"/>
                        <a:cs typeface="+mn-cs"/>
                      </a:endParaRPr>
                    </a:p>
                    <a:p>
                      <a:endParaRPr kumimoji="1" lang="ja-JP" altLang="en-US" sz="1000" dirty="0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8 [</a:t>
                      </a:r>
                      <a:r>
                        <a:rPr kumimoji="1" lang="ja-JP" altLang="en-US" sz="1000" dirty="0" smtClean="0"/>
                        <a:t>実行</a:t>
                      </a:r>
                      <a:r>
                        <a:rPr kumimoji="1" lang="en-US" altLang="ja-JP" sz="1000" dirty="0" smtClean="0"/>
                        <a:t>] </a:t>
                      </a:r>
                      <a:r>
                        <a:rPr kumimoji="1" lang="ja-JP" altLang="en-US" sz="1000" dirty="0" smtClean="0"/>
                        <a:t>どうやるか？（ステップ</a:t>
                      </a:r>
                      <a:r>
                        <a:rPr kumimoji="1" lang="en-US" altLang="ja-JP" sz="1000" dirty="0" smtClean="0"/>
                        <a:t>7</a:t>
                      </a:r>
                      <a:r>
                        <a:rPr kumimoji="1" lang="ja-JP" altLang="en-US" sz="1000" dirty="0" smtClean="0"/>
                        <a:t>）</a:t>
                      </a:r>
                      <a:endParaRPr kumimoji="1" lang="en-US" altLang="ja-JP" sz="1000" dirty="0" smtClean="0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ステップ</a:t>
                      </a:r>
                      <a:r>
                        <a:rPr kumimoji="1" lang="en-US" altLang="ja-JP" sz="1000" dirty="0" smtClean="0"/>
                        <a:t>9 [</a:t>
                      </a:r>
                      <a:r>
                        <a:rPr kumimoji="1" lang="ja-JP" altLang="en-US" sz="1000" dirty="0" smtClean="0"/>
                        <a:t>学習</a:t>
                      </a:r>
                      <a:r>
                        <a:rPr kumimoji="1" lang="en-US" altLang="ja-JP" sz="1000" dirty="0" smtClean="0"/>
                        <a:t>] </a:t>
                      </a:r>
                      <a:r>
                        <a:rPr kumimoji="1" lang="ja-JP" altLang="en-US" sz="1000" dirty="0" smtClean="0"/>
                        <a:t>何を学んだか？（上記のすべて）</a:t>
                      </a:r>
                      <a:endParaRPr kumimoji="1" lang="en-US" altLang="ja-JP" sz="1000" dirty="0" smtClean="0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フッター プレースホルダ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ja-JP" altLang="en-US" smtClean="0"/>
              <a:t>「問題解決のサイクル」 </a:t>
            </a:r>
            <a:r>
              <a:rPr lang="en-US" altLang="ja-JP" smtClean="0"/>
              <a:t>Copyright 2010 Arch-it Co., Ltd.</a:t>
            </a:r>
            <a:endParaRPr lang="en-US" altLang="ja-JP" dirty="0" smtClean="0"/>
          </a:p>
        </p:txBody>
      </p:sp>
      <p:sp>
        <p:nvSpPr>
          <p:cNvPr id="10" name="スタート ラベル"/>
          <p:cNvSpPr/>
          <p:nvPr userDrawn="1"/>
        </p:nvSpPr>
        <p:spPr>
          <a:xfrm>
            <a:off x="549275" y="168242"/>
            <a:ext cx="1806575" cy="188946"/>
          </a:xfrm>
          <a:prstGeom prst="rect">
            <a:avLst/>
          </a:prstGeom>
          <a:ln w="12700">
            <a:noFill/>
          </a:ln>
        </p:spPr>
        <p:txBody>
          <a:bodyPr wrap="square">
            <a:noAutofit/>
          </a:bodyPr>
          <a:lstStyle/>
          <a:p>
            <a:r>
              <a:rPr lang="ja-JP" altLang="en-US" dirty="0" smtClean="0">
                <a:latin typeface="+mn-lt"/>
                <a:ea typeface="+mn-ea"/>
              </a:rPr>
              <a:t>（スタートとなる問題意識）</a:t>
            </a:r>
            <a:endParaRPr lang="en-US" altLang="ja-JP" baseline="0" dirty="0" smtClean="0">
              <a:latin typeface="+mn-lt"/>
              <a:ea typeface="ＭＳ 明朝" pitchFamily="17" charset="-128"/>
            </a:endParaRPr>
          </a:p>
        </p:txBody>
      </p:sp>
      <p:sp>
        <p:nvSpPr>
          <p:cNvPr id="11" name="Date &amp; Item ラベル"/>
          <p:cNvSpPr txBox="1"/>
          <p:nvPr userDrawn="1"/>
        </p:nvSpPr>
        <p:spPr>
          <a:xfrm>
            <a:off x="5357826" y="415925"/>
            <a:ext cx="1455724" cy="553998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>
              <a:lnSpc>
                <a:spcPct val="150000"/>
              </a:lnSpc>
              <a:tabLst>
                <a:tab pos="1581150" algn="r"/>
              </a:tabLst>
            </a:pPr>
            <a:r>
              <a:rPr kumimoji="1" lang="en-US" altLang="ja-JP" u="sng" dirty="0" smtClean="0"/>
              <a:t>Date:	</a:t>
            </a:r>
          </a:p>
          <a:p>
            <a:pPr>
              <a:lnSpc>
                <a:spcPct val="150000"/>
              </a:lnSpc>
              <a:tabLst>
                <a:tab pos="1581150" algn="r"/>
              </a:tabLst>
            </a:pPr>
            <a:r>
              <a:rPr lang="en-US" altLang="ja-JP" u="sng" dirty="0" smtClean="0"/>
              <a:t>Item:	</a:t>
            </a:r>
            <a:endParaRPr kumimoji="1" lang="ja-JP" altLang="en-US" u="sng" dirty="0"/>
          </a:p>
        </p:txBody>
      </p:sp>
      <p:sp>
        <p:nvSpPr>
          <p:cNvPr id="13" name="A-1"/>
          <p:cNvSpPr>
            <a:spLocks noGrp="1"/>
          </p:cNvSpPr>
          <p:nvPr>
            <p:ph type="body" sz="quarter" idx="11"/>
          </p:nvPr>
        </p:nvSpPr>
        <p:spPr>
          <a:xfrm>
            <a:off x="549275" y="1511276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14" name="A-2"/>
          <p:cNvSpPr>
            <a:spLocks noGrp="1"/>
          </p:cNvSpPr>
          <p:nvPr>
            <p:ph type="body" sz="quarter" idx="12"/>
          </p:nvPr>
        </p:nvSpPr>
        <p:spPr>
          <a:xfrm>
            <a:off x="549275" y="2368532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15" name="A-3"/>
          <p:cNvSpPr>
            <a:spLocks noGrp="1"/>
          </p:cNvSpPr>
          <p:nvPr>
            <p:ph type="body" sz="quarter" idx="13"/>
          </p:nvPr>
        </p:nvSpPr>
        <p:spPr>
          <a:xfrm>
            <a:off x="549275" y="3232138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16" name="B-1"/>
          <p:cNvSpPr>
            <a:spLocks noGrp="1"/>
          </p:cNvSpPr>
          <p:nvPr>
            <p:ph type="body" sz="quarter" idx="14"/>
          </p:nvPr>
        </p:nvSpPr>
        <p:spPr>
          <a:xfrm>
            <a:off x="549275" y="4322758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17" name="B-2"/>
          <p:cNvSpPr>
            <a:spLocks noGrp="1"/>
          </p:cNvSpPr>
          <p:nvPr>
            <p:ph type="body" sz="quarter" idx="15"/>
          </p:nvPr>
        </p:nvSpPr>
        <p:spPr>
          <a:xfrm>
            <a:off x="549275" y="5192714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en-US" altLang="ja-JP" dirty="0" smtClean="0"/>
          </a:p>
        </p:txBody>
      </p:sp>
      <p:sp>
        <p:nvSpPr>
          <p:cNvPr id="18" name="B-3"/>
          <p:cNvSpPr>
            <a:spLocks noGrp="1"/>
          </p:cNvSpPr>
          <p:nvPr>
            <p:ph type="body" sz="quarter" idx="16"/>
          </p:nvPr>
        </p:nvSpPr>
        <p:spPr>
          <a:xfrm>
            <a:off x="549275" y="6057908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19" name="C-1"/>
          <p:cNvSpPr>
            <a:spLocks noGrp="1"/>
          </p:cNvSpPr>
          <p:nvPr>
            <p:ph type="body" sz="quarter" idx="17"/>
          </p:nvPr>
        </p:nvSpPr>
        <p:spPr>
          <a:xfrm>
            <a:off x="549275" y="7167578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20" name="C-2"/>
          <p:cNvSpPr>
            <a:spLocks noGrp="1"/>
          </p:cNvSpPr>
          <p:nvPr>
            <p:ph type="body" sz="quarter" idx="18"/>
          </p:nvPr>
        </p:nvSpPr>
        <p:spPr>
          <a:xfrm>
            <a:off x="549275" y="8024834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21" name="C-3"/>
          <p:cNvSpPr>
            <a:spLocks noGrp="1"/>
          </p:cNvSpPr>
          <p:nvPr>
            <p:ph type="body" sz="quarter" idx="19"/>
          </p:nvPr>
        </p:nvSpPr>
        <p:spPr>
          <a:xfrm>
            <a:off x="549275" y="8880502"/>
            <a:ext cx="62642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23" name="Item"/>
          <p:cNvSpPr>
            <a:spLocks noGrp="1"/>
          </p:cNvSpPr>
          <p:nvPr>
            <p:ph type="body" sz="quarter" idx="21" hasCustomPrompt="1"/>
          </p:nvPr>
        </p:nvSpPr>
        <p:spPr>
          <a:xfrm>
            <a:off x="5816600" y="647700"/>
            <a:ext cx="996950" cy="222250"/>
          </a:xfrm>
          <a:prstGeom prst="rect">
            <a:avLst/>
          </a:prstGeom>
        </p:spPr>
        <p:txBody>
          <a:bodyPr tIns="36000" bIns="0" anchor="b" anchorCtr="0"/>
          <a:lstStyle>
            <a:lvl1pPr marL="0" indent="0">
              <a:buFontTx/>
              <a:buNone/>
              <a:defRPr sz="9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テキスト</a:t>
            </a:r>
          </a:p>
        </p:txBody>
      </p:sp>
      <p:sp>
        <p:nvSpPr>
          <p:cNvPr id="24" name="Date"/>
          <p:cNvSpPr>
            <a:spLocks noGrp="1"/>
          </p:cNvSpPr>
          <p:nvPr>
            <p:ph type="body" sz="quarter" idx="22" hasCustomPrompt="1"/>
          </p:nvPr>
        </p:nvSpPr>
        <p:spPr>
          <a:xfrm>
            <a:off x="5816600" y="420688"/>
            <a:ext cx="996950" cy="222250"/>
          </a:xfrm>
          <a:prstGeom prst="rect">
            <a:avLst/>
          </a:prstGeom>
        </p:spPr>
        <p:txBody>
          <a:bodyPr tIns="36000" bIns="0" anchor="b" anchorCtr="0"/>
          <a:lstStyle>
            <a:lvl1pPr marL="0" indent="0">
              <a:buFontTx/>
              <a:buNone/>
              <a:defRPr sz="9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テキスト</a:t>
            </a:r>
          </a:p>
        </p:txBody>
      </p:sp>
      <p:sp>
        <p:nvSpPr>
          <p:cNvPr id="25" name="スタートとなる問題意識"/>
          <p:cNvSpPr>
            <a:spLocks noGrp="1"/>
          </p:cNvSpPr>
          <p:nvPr>
            <p:ph type="body" sz="quarter" idx="23"/>
          </p:nvPr>
        </p:nvSpPr>
        <p:spPr>
          <a:xfrm>
            <a:off x="549275" y="361926"/>
            <a:ext cx="4879975" cy="64294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ＭＳ 明朝" pitchFamily="17" charset="-128"/>
                <a:ea typeface="ＭＳ 明朝" pitchFamily="17" charset="-128"/>
              </a:defRPr>
            </a:lvl1pPr>
            <a:lvl2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2pPr>
            <a:lvl3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3pPr>
            <a:lvl4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4pPr>
            <a:lvl5pPr>
              <a:buFontTx/>
              <a:buNone/>
              <a:defRPr>
                <a:latin typeface="ＭＳ 明朝" pitchFamily="17" charset="-128"/>
                <a:ea typeface="ＭＳ 明朝" pitchFamily="17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9274" y="9525032"/>
            <a:ext cx="337979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900"/>
            </a:lvl1pPr>
          </a:lstStyle>
          <a:p>
            <a:pPr algn="l">
              <a:defRPr/>
            </a:pPr>
            <a:r>
              <a:rPr lang="ja-JP" altLang="en-US" dirty="0" smtClean="0"/>
              <a:t>「問題解決のサイクル」 </a:t>
            </a:r>
            <a:r>
              <a:rPr lang="en-US" altLang="ja-JP" dirty="0" smtClean="0"/>
              <a:t>Copyright 2010 Arch-it Co., Ltd.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072206" y="9515803"/>
            <a:ext cx="76174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b">
            <a:spAutoFit/>
          </a:bodyPr>
          <a:lstStyle/>
          <a:p>
            <a:pPr>
              <a:defRPr/>
            </a:pPr>
            <a:r>
              <a:rPr lang="en-US" altLang="ja-JP" sz="1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Arch-it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hf sldNum="0" hdr="0" dt="0"/>
  <p:txStyles>
    <p:titleStyle>
      <a:lvl1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90513" indent="-290513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66763" indent="-28575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2pPr>
      <a:lvl3pPr marL="1185863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604963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ja-JP" altLang="en-US" smtClean="0"/>
              <a:t>「問題解決のサイクル」 </a:t>
            </a:r>
            <a:r>
              <a:rPr lang="en-US" altLang="ja-JP" smtClean="0"/>
              <a:t>Copyright 2010 Arch-it Co., Ltd.</a:t>
            </a:r>
            <a:endParaRPr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ch-it A4 縦">
  <a:themeElements>
    <a:clrScheme name="Arch-it画面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rch-it画面2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lnDef>
  </a:objectDefaults>
  <a:extraClrSchemeLst>
    <a:extraClrScheme>
      <a:clrScheme name="Arch-it画面2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h-it画面2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h-it画面2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h-it画面2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Silk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Arch-it 研修画面 白地</Template>
  <TotalTime>618</TotalTime>
  <Words>14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Arch-it A4 縦</vt:lpstr>
      <vt:lpstr>スライド 1</vt:lpstr>
    </vt:vector>
  </TitlesOfParts>
  <Manager>Koji Horiuchi / 堀内 浩二</Manager>
  <Company>(株)アーキット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問題解決ワークシート</dc:title>
  <dc:subject>『問題解決クイックガイド』</dc:subject>
  <dc:creator>Koji Horiuchi / 堀内 浩二</dc:creator>
  <cp:lastModifiedBy>Koji Horiuchi</cp:lastModifiedBy>
  <cp:revision>62</cp:revision>
  <dcterms:created xsi:type="dcterms:W3CDTF">2010-03-08T02:37:30Z</dcterms:created>
  <dcterms:modified xsi:type="dcterms:W3CDTF">2010-05-02T14:14:37Z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